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2" d="100"/>
          <a:sy n="52" d="100"/>
        </p:scale>
        <p:origin x="-159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11/02/1439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11/02/1439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11/02/1439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11/02/1439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11/02/1439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11/02/1439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r>
              <a:rPr lang="ar-IQ" smtClean="0"/>
              <a:t>التعزيز واجراءاته </a:t>
            </a:r>
            <a:endParaRPr lang="ar-IQ" dirty="0"/>
          </a:p>
        </p:txBody>
      </p:sp>
      <p:sp>
        <p:nvSpPr>
          <p:cNvPr id="5" name="عنصر نائب للمحتوى 4"/>
          <p:cNvSpPr>
            <a:spLocks noGrp="1"/>
          </p:cNvSpPr>
          <p:nvPr>
            <p:ph idx="1"/>
          </p:nvPr>
        </p:nvSpPr>
        <p:spPr/>
        <p:txBody>
          <a:bodyPr/>
          <a:lstStyle/>
          <a:p>
            <a:pPr marL="914400" lvl="2" indent="-639763">
              <a:buNone/>
            </a:pPr>
            <a:r>
              <a:rPr lang="ar-IQ" sz="2800" dirty="0" smtClean="0"/>
              <a:t>يشير مفهوم التعزيز الى ذلك الاجراء الذي يلحق بالسلوك او الاستجابة ويعمل على زيادة احتمالات حدوث السلوك بالمستقبل  او تكراره</a:t>
            </a:r>
          </a:p>
          <a:p>
            <a:pPr marL="914400" lvl="2" indent="-639763">
              <a:buNone/>
            </a:pPr>
            <a:r>
              <a:rPr lang="ar-IQ" sz="2800" dirty="0" smtClean="0"/>
              <a:t>امثلة:</a:t>
            </a:r>
          </a:p>
          <a:p>
            <a:pPr marL="971550" lvl="1" indent="-514350">
              <a:buFont typeface="+mj-lt"/>
              <a:buAutoNum type="arabicPeriod"/>
            </a:pPr>
            <a:r>
              <a:rPr lang="ar-IQ" dirty="0" smtClean="0"/>
              <a:t>ثناء المعلم على اجابة الطالب الصحيحة</a:t>
            </a:r>
          </a:p>
          <a:p>
            <a:pPr marL="971550" lvl="1" indent="-514350">
              <a:buFont typeface="+mj-lt"/>
              <a:buAutoNum type="arabicPeriod"/>
            </a:pPr>
            <a:r>
              <a:rPr lang="ar-IQ" dirty="0" smtClean="0"/>
              <a:t>احضار دمية لطفلة لقيامها بترتيب الغرفة</a:t>
            </a:r>
          </a:p>
          <a:p>
            <a:pPr marL="457200" lvl="1" indent="0">
              <a:buNone/>
            </a:pPr>
            <a:r>
              <a:rPr lang="ar-IQ" dirty="0" smtClean="0"/>
              <a:t>كل ذلك يعد تعزيزا اذا ادى الى زيادة احتمالات حدوث السلوك في المستقبل</a:t>
            </a:r>
            <a:endParaRPr lang="ar-IQ" dirty="0"/>
          </a:p>
        </p:txBody>
      </p:sp>
    </p:spTree>
    <p:extLst>
      <p:ext uri="{BB962C8B-B14F-4D97-AF65-F5344CB8AC3E}">
        <p14:creationId xmlns:p14="http://schemas.microsoft.com/office/powerpoint/2010/main" val="3722036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00B050"/>
                </a:solidFill>
              </a:rPr>
              <a:t>مبدأ بريماك</a:t>
            </a:r>
            <a:endParaRPr lang="ar-IQ" dirty="0">
              <a:solidFill>
                <a:srgbClr val="00B050"/>
              </a:solidFill>
            </a:endParaRPr>
          </a:p>
        </p:txBody>
      </p:sp>
      <p:sp>
        <p:nvSpPr>
          <p:cNvPr id="3" name="عنصر نائب للمحتوى 2"/>
          <p:cNvSpPr>
            <a:spLocks noGrp="1"/>
          </p:cNvSpPr>
          <p:nvPr>
            <p:ph idx="1"/>
          </p:nvPr>
        </p:nvSpPr>
        <p:spPr/>
        <p:txBody>
          <a:bodyPr/>
          <a:lstStyle/>
          <a:p>
            <a:r>
              <a:rPr lang="ar-IQ" dirty="0" smtClean="0"/>
              <a:t>يعد </a:t>
            </a:r>
            <a:r>
              <a:rPr lang="ar-IQ" dirty="0">
                <a:solidFill>
                  <a:srgbClr val="00B050"/>
                </a:solidFill>
              </a:rPr>
              <a:t>مبدأ </a:t>
            </a:r>
            <a:r>
              <a:rPr lang="ar-IQ" dirty="0" smtClean="0">
                <a:solidFill>
                  <a:srgbClr val="00B050"/>
                </a:solidFill>
              </a:rPr>
              <a:t>بريماك </a:t>
            </a:r>
            <a:r>
              <a:rPr lang="ar-IQ" dirty="0" smtClean="0"/>
              <a:t>من المبادئ التي ظهرت كمحاولة لتوظف </a:t>
            </a:r>
            <a:r>
              <a:rPr lang="ar-IQ" dirty="0" err="1" smtClean="0"/>
              <a:t>التعزيزعلى</a:t>
            </a:r>
            <a:r>
              <a:rPr lang="ar-IQ" dirty="0" smtClean="0"/>
              <a:t> تعلم انماط سلوك جديد، </a:t>
            </a:r>
            <a:r>
              <a:rPr lang="ar-IQ" dirty="0" err="1" smtClean="0"/>
              <a:t>بالاضافة</a:t>
            </a:r>
            <a:r>
              <a:rPr lang="ar-IQ" dirty="0" smtClean="0"/>
              <a:t>  الى تفسير العديد من انماط سلوكنا</a:t>
            </a:r>
          </a:p>
          <a:p>
            <a:r>
              <a:rPr lang="ar-IQ" dirty="0" err="1" smtClean="0"/>
              <a:t>يشير</a:t>
            </a:r>
            <a:r>
              <a:rPr lang="ar-IQ" dirty="0" err="1">
                <a:solidFill>
                  <a:srgbClr val="00B050"/>
                </a:solidFill>
              </a:rPr>
              <a:t>مبدأ</a:t>
            </a:r>
            <a:r>
              <a:rPr lang="ar-IQ" dirty="0">
                <a:solidFill>
                  <a:srgbClr val="00B050"/>
                </a:solidFill>
              </a:rPr>
              <a:t> </a:t>
            </a:r>
            <a:r>
              <a:rPr lang="ar-IQ" dirty="0" smtClean="0">
                <a:solidFill>
                  <a:srgbClr val="00B050"/>
                </a:solidFill>
              </a:rPr>
              <a:t>بريماك </a:t>
            </a:r>
            <a:r>
              <a:rPr lang="ar-IQ" dirty="0" smtClean="0"/>
              <a:t>الى ان الاقران </a:t>
            </a:r>
            <a:r>
              <a:rPr lang="ar-IQ" dirty="0" err="1" smtClean="0"/>
              <a:t>مابين</a:t>
            </a:r>
            <a:r>
              <a:rPr lang="ar-IQ" dirty="0" smtClean="0"/>
              <a:t> استجابتين للفرد فان الاجابة الاكثر احتمالية للحدوث ستعمل على تعزيز احتمالية حدوث الاستجابة الاقل احتمالية للحدوث</a:t>
            </a:r>
            <a:endParaRPr lang="ar-IQ" dirty="0"/>
          </a:p>
        </p:txBody>
      </p:sp>
    </p:spTree>
    <p:extLst>
      <p:ext uri="{BB962C8B-B14F-4D97-AF65-F5344CB8AC3E}">
        <p14:creationId xmlns:p14="http://schemas.microsoft.com/office/powerpoint/2010/main" val="2646011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شروط استخدام مبدأ بريماك</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ان يكون السلوك ذو احتمالية حدوث منخفضة مقارنة مع السلوك المستخدم كمعزز</a:t>
            </a:r>
          </a:p>
          <a:p>
            <a:pPr marL="514350" indent="-514350">
              <a:buFont typeface="+mj-lt"/>
              <a:buAutoNum type="arabicPeriod"/>
            </a:pPr>
            <a:r>
              <a:rPr lang="ar-IQ" dirty="0"/>
              <a:t>حدوث </a:t>
            </a:r>
            <a:r>
              <a:rPr lang="ar-IQ" dirty="0" smtClean="0"/>
              <a:t>السلوك المستهدف ذو الاحتمالية المنخفضة السلوك اولا ومن ثم حدوث السلوك المعزز ذو </a:t>
            </a:r>
            <a:r>
              <a:rPr lang="ar-IQ" dirty="0" err="1" smtClean="0"/>
              <a:t>احتماليةالعالية</a:t>
            </a:r>
            <a:r>
              <a:rPr lang="ar-IQ" dirty="0" smtClean="0"/>
              <a:t> للحدوث</a:t>
            </a:r>
          </a:p>
          <a:p>
            <a:pPr marL="514350" indent="-514350">
              <a:buFont typeface="+mj-lt"/>
              <a:buAutoNum type="arabicPeriod"/>
            </a:pPr>
            <a:endParaRPr lang="ar-IQ" dirty="0"/>
          </a:p>
          <a:p>
            <a:endParaRPr lang="ar-IQ" dirty="0"/>
          </a:p>
        </p:txBody>
      </p:sp>
    </p:spTree>
    <p:extLst>
      <p:ext uri="{BB962C8B-B14F-4D97-AF65-F5344CB8AC3E}">
        <p14:creationId xmlns:p14="http://schemas.microsoft.com/office/powerpoint/2010/main" val="3506744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المثيرات التمييزية المعززة</a:t>
            </a:r>
            <a:endParaRPr lang="ar-IQ" dirty="0"/>
          </a:p>
        </p:txBody>
      </p:sp>
      <p:sp>
        <p:nvSpPr>
          <p:cNvPr id="3" name="عنصر نائب للمحتوى 2"/>
          <p:cNvSpPr>
            <a:spLocks noGrp="1"/>
          </p:cNvSpPr>
          <p:nvPr>
            <p:ph idx="1"/>
          </p:nvPr>
        </p:nvSpPr>
        <p:spPr/>
        <p:txBody>
          <a:bodyPr/>
          <a:lstStyle/>
          <a:p>
            <a:r>
              <a:rPr lang="ar-IQ" dirty="0" smtClean="0"/>
              <a:t>ان المثيرات القبلية قد تعمل على ضبط السلوك من خلال ارتباطها بالمثيرات البعدية المعززة</a:t>
            </a:r>
          </a:p>
          <a:p>
            <a:r>
              <a:rPr lang="ar-IQ" dirty="0" smtClean="0"/>
              <a:t>فظهور مثير معين في موقف ما سيعطي تقديرا او توقعا اذا ما سيتم تعزيز السلوك ام لا في ذلك الموقف</a:t>
            </a:r>
          </a:p>
          <a:p>
            <a:r>
              <a:rPr lang="ar-IQ" dirty="0" smtClean="0"/>
              <a:t>هذه المثيرات التي تعطي الفرد القدرة على تمييز ما اذا سيتم تعزيز سلوكه ام لا تسمى المثيرات التمييزية</a:t>
            </a:r>
            <a:endParaRPr lang="ar-IQ" dirty="0"/>
          </a:p>
        </p:txBody>
      </p:sp>
    </p:spTree>
    <p:extLst>
      <p:ext uri="{BB962C8B-B14F-4D97-AF65-F5344CB8AC3E}">
        <p14:creationId xmlns:p14="http://schemas.microsoft.com/office/powerpoint/2010/main" val="1930918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التعزيز السلبي</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ان </a:t>
            </a:r>
            <a:r>
              <a:rPr lang="ar-IQ" dirty="0"/>
              <a:t>التعزيز الايجابي والتعزيز </a:t>
            </a:r>
            <a:r>
              <a:rPr lang="ar-IQ" dirty="0" smtClean="0"/>
              <a:t>السلبي هما وجهان لعملة واحدة  من خلال </a:t>
            </a:r>
            <a:r>
              <a:rPr lang="ar-IQ" dirty="0" err="1" smtClean="0"/>
              <a:t>تاثيرهما</a:t>
            </a:r>
            <a:r>
              <a:rPr lang="ar-IQ" dirty="0" smtClean="0"/>
              <a:t> على السلوك </a:t>
            </a:r>
            <a:r>
              <a:rPr lang="ar-IQ" dirty="0" err="1" smtClean="0"/>
              <a:t>الاانهما</a:t>
            </a:r>
            <a:r>
              <a:rPr lang="ar-IQ" dirty="0" smtClean="0"/>
              <a:t> يختلفان في الاجراءات</a:t>
            </a:r>
          </a:p>
          <a:p>
            <a:r>
              <a:rPr lang="ar-IQ" dirty="0" smtClean="0"/>
              <a:t>يعرف التعزيز السلبي بانه ذلك الاجراء الذي يشير الى سحب مثير غير محبب او منفر ، الامر </a:t>
            </a:r>
            <a:r>
              <a:rPr lang="ar-IQ" dirty="0" err="1" smtClean="0"/>
              <a:t>الذييؤدي</a:t>
            </a:r>
            <a:r>
              <a:rPr lang="ar-IQ" dirty="0" smtClean="0"/>
              <a:t> الى زيادة احتمالات حدوث السلوك بالمستقبل</a:t>
            </a:r>
          </a:p>
          <a:p>
            <a:r>
              <a:rPr lang="ar-IQ" u="sng" dirty="0" smtClean="0">
                <a:solidFill>
                  <a:srgbClr val="FF0000"/>
                </a:solidFill>
              </a:rPr>
              <a:t>مثال</a:t>
            </a:r>
          </a:p>
          <a:p>
            <a:r>
              <a:rPr lang="ar-IQ" dirty="0" smtClean="0">
                <a:solidFill>
                  <a:srgbClr val="FF0000"/>
                </a:solidFill>
              </a:rPr>
              <a:t>قيام الطالب </a:t>
            </a:r>
            <a:r>
              <a:rPr lang="ar-IQ" dirty="0" err="1" smtClean="0">
                <a:solidFill>
                  <a:srgbClr val="FF0000"/>
                </a:solidFill>
              </a:rPr>
              <a:t>باداء</a:t>
            </a:r>
            <a:r>
              <a:rPr lang="ar-IQ" dirty="0" smtClean="0">
                <a:solidFill>
                  <a:srgbClr val="FF0000"/>
                </a:solidFill>
              </a:rPr>
              <a:t> الواجب سيجنبه عقاب المعلم، مما يؤدي الى زيادة احتمالية السلوك بالمستقبل</a:t>
            </a:r>
          </a:p>
          <a:p>
            <a:pPr marL="0" indent="0">
              <a:buNone/>
            </a:pPr>
            <a:endParaRPr lang="ar-IQ" dirty="0">
              <a:solidFill>
                <a:srgbClr val="FF0000"/>
              </a:solidFill>
            </a:endParaRPr>
          </a:p>
        </p:txBody>
      </p:sp>
    </p:spTree>
    <p:extLst>
      <p:ext uri="{BB962C8B-B14F-4D97-AF65-F5344CB8AC3E}">
        <p14:creationId xmlns:p14="http://schemas.microsoft.com/office/powerpoint/2010/main" val="3312010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المعزز الاولي والثانوي السلبي</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تعد المعززات مثل الصدمة الكهربائية ، الصوت المرتفع التي تثير الانزعاج والخوف بطبيعتهما دون خبرة معززات اولية سلبية</a:t>
            </a:r>
          </a:p>
          <a:p>
            <a:r>
              <a:rPr lang="ar-IQ" dirty="0" smtClean="0"/>
              <a:t>اما المعززات السلبية الثانوية فهي المعززات التي اكتسبت صفة التعزيز من خلال ارتباطها بخبرات تعلم ، فتعبيرات الوجه  التي تدل على عدم الاستحسان او قول كلمة لا او اشارة (الصفر) كلها ظروف اكتسبت صفة التعزيز السلبي من خلال خبرات الاقتران او الاشراط مع احداث منفرة فاكتسبت صفة التنفير</a:t>
            </a:r>
            <a:endParaRPr lang="ar-IQ" dirty="0"/>
          </a:p>
        </p:txBody>
      </p:sp>
    </p:spTree>
    <p:extLst>
      <p:ext uri="{BB962C8B-B14F-4D97-AF65-F5344CB8AC3E}">
        <p14:creationId xmlns:p14="http://schemas.microsoft.com/office/powerpoint/2010/main" val="180833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هناك تصنيف اخر للمعززات وكالاتي</a:t>
            </a:r>
            <a:endParaRPr lang="ar-IQ" dirty="0"/>
          </a:p>
        </p:txBody>
      </p:sp>
      <p:sp>
        <p:nvSpPr>
          <p:cNvPr id="3" name="عنصر نائب للمحتوى 2"/>
          <p:cNvSpPr>
            <a:spLocks noGrp="1"/>
          </p:cNvSpPr>
          <p:nvPr>
            <p:ph idx="1"/>
          </p:nvPr>
        </p:nvSpPr>
        <p:spPr/>
        <p:txBody>
          <a:bodyPr>
            <a:normAutofit lnSpcReduction="10000"/>
          </a:bodyPr>
          <a:lstStyle/>
          <a:p>
            <a:pPr marL="514350" indent="-514350">
              <a:buFont typeface="+mj-lt"/>
              <a:buAutoNum type="arabicPeriod"/>
            </a:pPr>
            <a:r>
              <a:rPr lang="ar-IQ" dirty="0" smtClean="0">
                <a:solidFill>
                  <a:srgbClr val="FF0000"/>
                </a:solidFill>
              </a:rPr>
              <a:t>المعززات الغذائية</a:t>
            </a:r>
          </a:p>
          <a:p>
            <a:pPr marL="514350" indent="-514350">
              <a:buFont typeface="+mj-lt"/>
              <a:buAutoNum type="arabicPeriod"/>
            </a:pPr>
            <a:r>
              <a:rPr lang="ar-IQ" dirty="0" smtClean="0">
                <a:solidFill>
                  <a:srgbClr val="FF0000"/>
                </a:solidFill>
              </a:rPr>
              <a:t>المعززات الرمزية </a:t>
            </a:r>
            <a:r>
              <a:rPr lang="ar-IQ" dirty="0" smtClean="0"/>
              <a:t>: وهي رموز او اشارات تعطى للفرد بعد قيامه بالسلوك المستهدف ، ويمكن العمل على استبدالها بالمعززات الاخرى</a:t>
            </a:r>
          </a:p>
          <a:p>
            <a:pPr marL="514350" indent="-514350">
              <a:buFont typeface="+mj-lt"/>
              <a:buAutoNum type="arabicPeriod"/>
            </a:pPr>
            <a:r>
              <a:rPr lang="ar-IQ" dirty="0" smtClean="0">
                <a:solidFill>
                  <a:srgbClr val="FF0000"/>
                </a:solidFill>
              </a:rPr>
              <a:t>المعززات المادية  </a:t>
            </a:r>
            <a:r>
              <a:rPr lang="ar-IQ" dirty="0" smtClean="0"/>
              <a:t>وهي معززات ذات طابع شرطي والتي قد يستفيد منها الفرد كالهدايا والمكافئات بعد القيام بالسلوك وتكمن اهميتها في امكانية تطبيقها بصورة سهلة بعد حدوث السلوك ، وقلة كلفتها ويمكن تقديمها بعد حدوث السلوك يشكل فوري</a:t>
            </a:r>
            <a:endParaRPr lang="ar-IQ" dirty="0"/>
          </a:p>
        </p:txBody>
      </p:sp>
    </p:spTree>
    <p:extLst>
      <p:ext uri="{BB962C8B-B14F-4D97-AF65-F5344CB8AC3E}">
        <p14:creationId xmlns:p14="http://schemas.microsoft.com/office/powerpoint/2010/main" val="22143957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dirty="0" smtClean="0">
                <a:solidFill>
                  <a:srgbClr val="FF0000"/>
                </a:solidFill>
              </a:rPr>
              <a:t>4. المعززات النشاطية: </a:t>
            </a:r>
            <a:r>
              <a:rPr lang="ar-IQ" dirty="0" smtClean="0"/>
              <a:t>وهي قيام الفرد بالأنشطة المحببة كالرحلات والزيارات او الالعاب الجماعية  او الفردية ،ويتم السماح للفرد بالقيام بالنشاط المحبب بعد قيامه بالسلوك المطلوب (مبدأ بريماك)</a:t>
            </a:r>
          </a:p>
          <a:p>
            <a:pPr marL="0" indent="0">
              <a:buNone/>
            </a:pPr>
            <a:r>
              <a:rPr lang="ar-IQ" dirty="0" smtClean="0">
                <a:solidFill>
                  <a:srgbClr val="FF0000"/>
                </a:solidFill>
              </a:rPr>
              <a:t>5. المعززات الاجتماعية: </a:t>
            </a:r>
            <a:r>
              <a:rPr lang="ar-IQ" dirty="0" smtClean="0"/>
              <a:t>وهي مجموعة المعززات الشرطية  التي اكتسبت صفة التعزيز من خلال ارتباطها  واقرانها </a:t>
            </a:r>
            <a:r>
              <a:rPr lang="ar-IQ" dirty="0" err="1" smtClean="0"/>
              <a:t>باحداث</a:t>
            </a:r>
            <a:r>
              <a:rPr lang="ar-IQ" dirty="0" smtClean="0"/>
              <a:t> او مثيرات تعزيزية</a:t>
            </a:r>
          </a:p>
          <a:p>
            <a:pPr marL="0" indent="0">
              <a:buNone/>
            </a:pPr>
            <a:r>
              <a:rPr lang="ar-IQ" dirty="0" smtClean="0">
                <a:solidFill>
                  <a:srgbClr val="FF0000"/>
                </a:solidFill>
              </a:rPr>
              <a:t>امثلة</a:t>
            </a:r>
          </a:p>
          <a:p>
            <a:pPr marL="0" indent="0">
              <a:buNone/>
            </a:pPr>
            <a:r>
              <a:rPr lang="ar-IQ" dirty="0" smtClean="0">
                <a:solidFill>
                  <a:srgbClr val="FF0000"/>
                </a:solidFill>
              </a:rPr>
              <a:t>تقديم شهادة شكر للعامل المجتهد</a:t>
            </a:r>
          </a:p>
          <a:p>
            <a:pPr marL="0" indent="0">
              <a:buNone/>
            </a:pPr>
            <a:r>
              <a:rPr lang="ar-IQ" dirty="0" smtClean="0">
                <a:solidFill>
                  <a:srgbClr val="FF0000"/>
                </a:solidFill>
              </a:rPr>
              <a:t>ابتسامة المعلم بعد اداء الطالب للمسالة بنجاح</a:t>
            </a:r>
            <a:endParaRPr lang="ar-IQ" dirty="0"/>
          </a:p>
        </p:txBody>
      </p:sp>
    </p:spTree>
    <p:extLst>
      <p:ext uri="{BB962C8B-B14F-4D97-AF65-F5344CB8AC3E}">
        <p14:creationId xmlns:p14="http://schemas.microsoft.com/office/powerpoint/2010/main" val="2654784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المتغيرات المؤثرة على فعالية التعزيز</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كمية التعزيز المستخدمة</a:t>
            </a:r>
          </a:p>
          <a:p>
            <a:pPr marL="514350" indent="-514350">
              <a:buFont typeface="+mj-lt"/>
              <a:buAutoNum type="arabicPeriod"/>
            </a:pPr>
            <a:r>
              <a:rPr lang="ar-IQ" dirty="0" smtClean="0"/>
              <a:t>فورية التعزيز</a:t>
            </a:r>
          </a:p>
          <a:p>
            <a:pPr marL="514350" indent="-514350">
              <a:buFont typeface="+mj-lt"/>
              <a:buAutoNum type="arabicPeriod"/>
            </a:pPr>
            <a:r>
              <a:rPr lang="ar-IQ" dirty="0" smtClean="0"/>
              <a:t>ثبات التعزيز</a:t>
            </a:r>
          </a:p>
          <a:p>
            <a:pPr marL="514350" indent="-514350">
              <a:buFont typeface="+mj-lt"/>
              <a:buAutoNum type="arabicPeriod"/>
            </a:pPr>
            <a:r>
              <a:rPr lang="ar-IQ" dirty="0" smtClean="0"/>
              <a:t>مستوى الحرمان – الاشباع</a:t>
            </a:r>
          </a:p>
          <a:p>
            <a:pPr marL="514350" indent="-514350">
              <a:buFont typeface="+mj-lt"/>
              <a:buAutoNum type="arabicPeriod"/>
            </a:pPr>
            <a:r>
              <a:rPr lang="ar-IQ" dirty="0"/>
              <a:t> </a:t>
            </a:r>
            <a:r>
              <a:rPr lang="ar-IQ" dirty="0" smtClean="0"/>
              <a:t>التنويع في المعززات</a:t>
            </a:r>
          </a:p>
          <a:p>
            <a:pPr marL="514350" indent="-514350">
              <a:buFont typeface="+mj-lt"/>
              <a:buAutoNum type="arabicPeriod"/>
            </a:pPr>
            <a:r>
              <a:rPr lang="ar-IQ" dirty="0" smtClean="0"/>
              <a:t>التنويه </a:t>
            </a:r>
            <a:r>
              <a:rPr lang="ar-IQ" dirty="0" err="1" smtClean="0"/>
              <a:t>باسباب</a:t>
            </a:r>
            <a:r>
              <a:rPr lang="ar-IQ" dirty="0" smtClean="0"/>
              <a:t> التعزيز</a:t>
            </a:r>
          </a:p>
          <a:p>
            <a:pPr marL="514350" indent="-514350">
              <a:buFont typeface="+mj-lt"/>
              <a:buAutoNum type="arabicPeriod"/>
            </a:pPr>
            <a:r>
              <a:rPr lang="ar-IQ" dirty="0" smtClean="0"/>
              <a:t>ملائمة المعزز للفرد</a:t>
            </a:r>
          </a:p>
          <a:p>
            <a:pPr marL="514350" indent="-514350">
              <a:buFont typeface="+mj-lt"/>
              <a:buAutoNum type="arabicPeriod"/>
            </a:pPr>
            <a:endParaRPr lang="ar-IQ" dirty="0"/>
          </a:p>
        </p:txBody>
      </p:sp>
    </p:spTree>
    <p:extLst>
      <p:ext uri="{BB962C8B-B14F-4D97-AF65-F5344CB8AC3E}">
        <p14:creationId xmlns:p14="http://schemas.microsoft.com/office/powerpoint/2010/main" val="1642253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جداول التعزيز</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تسمى العلاقة بين لواحق السلوك والسلوك بجداول التعزيز </a:t>
            </a:r>
          </a:p>
          <a:p>
            <a:r>
              <a:rPr lang="ar-IQ" dirty="0" smtClean="0"/>
              <a:t>اذ ان ظهور التعزيز </a:t>
            </a:r>
            <a:r>
              <a:rPr lang="ar-IQ" dirty="0" err="1" smtClean="0"/>
              <a:t>لايكون</a:t>
            </a:r>
            <a:r>
              <a:rPr lang="ar-IQ" dirty="0" smtClean="0"/>
              <a:t> عشوائيا بل هناك نظام خاص يتحكم به وهذا ما اصطلح عليه ب</a:t>
            </a:r>
            <a:r>
              <a:rPr lang="ar-IQ" dirty="0"/>
              <a:t>جداول </a:t>
            </a:r>
            <a:r>
              <a:rPr lang="ar-IQ" dirty="0" smtClean="0"/>
              <a:t>التعزيز</a:t>
            </a:r>
          </a:p>
          <a:p>
            <a:r>
              <a:rPr lang="ar-IQ" dirty="0" smtClean="0"/>
              <a:t>ففي جداول التعزيز البسيطة نجد ان السلوك يعزز في كل مرة وهذا </a:t>
            </a:r>
            <a:r>
              <a:rPr lang="ar-IQ" dirty="0" err="1" smtClean="0"/>
              <a:t>مايسمى</a:t>
            </a:r>
            <a:r>
              <a:rPr lang="ar-IQ" dirty="0" smtClean="0"/>
              <a:t> التعزيز المتواصل </a:t>
            </a:r>
          </a:p>
          <a:p>
            <a:r>
              <a:rPr lang="ar-IQ" dirty="0" smtClean="0"/>
              <a:t>اما اذا قدم التعزيز بعد حدوث عدة استجابات  يسمى جدول التعزيز في هذه الحالة جدولا متقطعا</a:t>
            </a:r>
          </a:p>
          <a:p>
            <a:r>
              <a:rPr lang="ar-IQ" dirty="0" smtClean="0">
                <a:solidFill>
                  <a:srgbClr val="FF0000"/>
                </a:solidFill>
              </a:rPr>
              <a:t>ان هذين النوعين من التعزيز يفرزان استجابات مختلفة في درجة الاداء  وتظهر هذه الاختلافات في ثلاث مراحل في التعليم </a:t>
            </a:r>
          </a:p>
          <a:p>
            <a:pPr marL="514350" indent="-514350">
              <a:buFont typeface="+mj-lt"/>
              <a:buAutoNum type="arabicPeriod"/>
            </a:pPr>
            <a:r>
              <a:rPr lang="ar-IQ" dirty="0" smtClean="0"/>
              <a:t>خلال المرحلة الاولى لتعلم او اكتساب السلوك  نستخدم التعزيز المستمر او المتواصل</a:t>
            </a:r>
          </a:p>
          <a:p>
            <a:pPr marL="514350" indent="-514350">
              <a:buFont typeface="+mj-lt"/>
              <a:buAutoNum type="arabicPeriod"/>
            </a:pPr>
            <a:r>
              <a:rPr lang="ar-IQ" dirty="0"/>
              <a:t>خلال المرحلة </a:t>
            </a:r>
            <a:r>
              <a:rPr lang="ar-IQ" dirty="0" err="1" smtClean="0"/>
              <a:t>االثانية</a:t>
            </a:r>
            <a:r>
              <a:rPr lang="ar-IQ" dirty="0" smtClean="0"/>
              <a:t>  </a:t>
            </a:r>
            <a:r>
              <a:rPr lang="ar-IQ" dirty="0"/>
              <a:t>لتعلم او اكتساب السلوك  نستخدم التعزيز </a:t>
            </a:r>
            <a:r>
              <a:rPr lang="ar-IQ" dirty="0" smtClean="0"/>
              <a:t>المتقطع لضمان ظهور الاداء المرتفع</a:t>
            </a:r>
          </a:p>
          <a:p>
            <a:pPr marL="514350" indent="-514350">
              <a:buFont typeface="+mj-lt"/>
              <a:buAutoNum type="arabicPeriod"/>
            </a:pPr>
            <a:r>
              <a:rPr lang="ar-IQ" dirty="0"/>
              <a:t>خلال المرحلة </a:t>
            </a:r>
            <a:r>
              <a:rPr lang="ar-IQ" dirty="0" err="1" smtClean="0"/>
              <a:t>االثالثة</a:t>
            </a:r>
            <a:r>
              <a:rPr lang="ar-IQ" dirty="0" smtClean="0"/>
              <a:t> من </a:t>
            </a:r>
            <a:r>
              <a:rPr lang="ar-IQ" dirty="0"/>
              <a:t>لتعلم </a:t>
            </a:r>
            <a:r>
              <a:rPr lang="ar-IQ" dirty="0" smtClean="0"/>
              <a:t>(الاطفاء)نستخدم </a:t>
            </a:r>
            <a:r>
              <a:rPr lang="ar-IQ" dirty="0"/>
              <a:t>التعزيز </a:t>
            </a:r>
            <a:r>
              <a:rPr lang="ar-IQ" dirty="0" smtClean="0"/>
              <a:t>لمتقطع </a:t>
            </a:r>
            <a:r>
              <a:rPr lang="ar-IQ" dirty="0" err="1" smtClean="0"/>
              <a:t>للانهاء</a:t>
            </a:r>
            <a:r>
              <a:rPr lang="ar-IQ" dirty="0" smtClean="0"/>
              <a:t> العلاقة بين المعزز والاستجابة اي فك الارتباط بينهما</a:t>
            </a:r>
            <a:endParaRPr lang="ar-IQ" dirty="0"/>
          </a:p>
          <a:p>
            <a:pPr marL="514350" indent="-514350">
              <a:buFont typeface="+mj-lt"/>
              <a:buAutoNum type="arabicPeriod"/>
            </a:pPr>
            <a:endParaRPr lang="ar-IQ" dirty="0"/>
          </a:p>
          <a:p>
            <a:pPr marL="514350" indent="-514350">
              <a:buFont typeface="+mj-lt"/>
              <a:buAutoNum type="arabicPeriod"/>
            </a:pPr>
            <a:endParaRPr lang="ar-IQ" dirty="0" smtClean="0"/>
          </a:p>
          <a:p>
            <a:pPr marL="514350" indent="-514350">
              <a:buFont typeface="+mj-lt"/>
              <a:buAutoNum type="arabicPeriod"/>
            </a:pPr>
            <a:endParaRPr lang="ar-IQ" dirty="0" smtClean="0"/>
          </a:p>
          <a:p>
            <a:endParaRPr lang="ar-IQ" dirty="0"/>
          </a:p>
        </p:txBody>
      </p:sp>
    </p:spTree>
    <p:extLst>
      <p:ext uri="{BB962C8B-B14F-4D97-AF65-F5344CB8AC3E}">
        <p14:creationId xmlns:p14="http://schemas.microsoft.com/office/powerpoint/2010/main" val="315534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يمكن تصنيف جداول التعزيز اعتمادا على العديد من المتغيرات الا ان اكثرها استخداما هي:</a:t>
            </a:r>
            <a:br>
              <a:rPr lang="ar-IQ" dirty="0" smtClean="0"/>
            </a:b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جداول التعزيز التي تعتمد على عدد معين من الاستجابات (جداول النسبة)</a:t>
            </a:r>
          </a:p>
          <a:p>
            <a:pPr marL="514350" indent="-514350">
              <a:buFont typeface="+mj-lt"/>
              <a:buAutoNum type="arabicPeriod"/>
            </a:pPr>
            <a:r>
              <a:rPr lang="ar-IQ" dirty="0"/>
              <a:t>جداول التعزيز التي تعتمد على </a:t>
            </a:r>
            <a:r>
              <a:rPr lang="ar-IQ" dirty="0" smtClean="0"/>
              <a:t>مرور فترة معينة بعد حدوث السلوك  </a:t>
            </a:r>
            <a:r>
              <a:rPr lang="ar-IQ" dirty="0"/>
              <a:t>(جداول </a:t>
            </a:r>
            <a:r>
              <a:rPr lang="ar-IQ" dirty="0" smtClean="0"/>
              <a:t>الفترة)</a:t>
            </a:r>
            <a:endParaRPr lang="ar-IQ" dirty="0"/>
          </a:p>
        </p:txBody>
      </p:sp>
    </p:spTree>
    <p:extLst>
      <p:ext uri="{BB962C8B-B14F-4D97-AF65-F5344CB8AC3E}">
        <p14:creationId xmlns:p14="http://schemas.microsoft.com/office/powerpoint/2010/main" val="3654222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611560" y="404664"/>
            <a:ext cx="8229600" cy="4968552"/>
          </a:xfrm>
        </p:spPr>
        <p:txBody>
          <a:bodyPr/>
          <a:lstStyle/>
          <a:p>
            <a:r>
              <a:rPr lang="ar-IQ" dirty="0" smtClean="0"/>
              <a:t>فالتعزيز الايجابي هو اضافة مثير لاحق للسلوك</a:t>
            </a:r>
          </a:p>
          <a:p>
            <a:r>
              <a:rPr lang="ar-IQ" dirty="0" smtClean="0"/>
              <a:t>ومن المهم التفريق ما بين التعزيز الايجابي والمكافئة</a:t>
            </a:r>
          </a:p>
          <a:p>
            <a:r>
              <a:rPr lang="ar-IQ" dirty="0" smtClean="0"/>
              <a:t>ما الفرق بينهما</a:t>
            </a:r>
          </a:p>
          <a:p>
            <a:endParaRPr lang="ar-IQ" dirty="0"/>
          </a:p>
          <a:p>
            <a:endParaRPr lang="ar-IQ" dirty="0" smtClean="0"/>
          </a:p>
          <a:p>
            <a:endParaRPr lang="ar-IQ" dirty="0"/>
          </a:p>
          <a:p>
            <a:endParaRPr lang="ar-IQ" dirty="0" smtClean="0"/>
          </a:p>
          <a:p>
            <a:endParaRPr lang="ar-IQ" dirty="0"/>
          </a:p>
        </p:txBody>
      </p:sp>
      <p:graphicFrame>
        <p:nvGraphicFramePr>
          <p:cNvPr id="6" name="جدول 5"/>
          <p:cNvGraphicFramePr>
            <a:graphicFrameLocks noGrp="1"/>
          </p:cNvGraphicFramePr>
          <p:nvPr>
            <p:extLst>
              <p:ext uri="{D42A27DB-BD31-4B8C-83A1-F6EECF244321}">
                <p14:modId xmlns:p14="http://schemas.microsoft.com/office/powerpoint/2010/main" val="2209652221"/>
              </p:ext>
            </p:extLst>
          </p:nvPr>
        </p:nvGraphicFramePr>
        <p:xfrm>
          <a:off x="1403648" y="2348880"/>
          <a:ext cx="6096000" cy="2108200"/>
        </p:xfrm>
        <a:graphic>
          <a:graphicData uri="http://schemas.openxmlformats.org/drawingml/2006/table">
            <a:tbl>
              <a:tblPr rtl="1" firstRow="1" bandRow="1">
                <a:tableStyleId>{5C22544A-7EE6-4342-B048-85BDC9FD1C3A}</a:tableStyleId>
              </a:tblPr>
              <a:tblGrid>
                <a:gridCol w="3048000"/>
                <a:gridCol w="3048000"/>
              </a:tblGrid>
              <a:tr h="370840">
                <a:tc>
                  <a:txBody>
                    <a:bodyPr/>
                    <a:lstStyle/>
                    <a:p>
                      <a:pPr rtl="1"/>
                      <a:r>
                        <a:rPr lang="ar-IQ" dirty="0" smtClean="0"/>
                        <a:t>التعزيز الايجابي</a:t>
                      </a:r>
                      <a:endParaRPr lang="ar-IQ" dirty="0"/>
                    </a:p>
                  </a:txBody>
                  <a:tcPr/>
                </a:tc>
                <a:tc>
                  <a:txBody>
                    <a:bodyPr/>
                    <a:lstStyle/>
                    <a:p>
                      <a:pPr rtl="1"/>
                      <a:r>
                        <a:rPr lang="ar-IQ" dirty="0" smtClean="0"/>
                        <a:t>المكافئة</a:t>
                      </a:r>
                      <a:endParaRPr lang="ar-IQ" dirty="0"/>
                    </a:p>
                  </a:txBody>
                  <a:tcPr/>
                </a:tc>
              </a:tr>
              <a:tr h="370840">
                <a:tc>
                  <a:txBody>
                    <a:bodyPr/>
                    <a:lstStyle/>
                    <a:p>
                      <a:pPr rtl="1"/>
                      <a:r>
                        <a:rPr lang="ar-IQ" dirty="0" smtClean="0"/>
                        <a:t>يظهر التعزيز الايجابي من خلال اثره على السلوك</a:t>
                      </a:r>
                    </a:p>
                    <a:p>
                      <a:pPr rtl="1"/>
                      <a:r>
                        <a:rPr lang="ar-IQ" dirty="0" smtClean="0"/>
                        <a:t>فاذا تبع المثير المعزز السلوك وادى الى وزيادة حدوثه يعد ذلك تعزيزا ايجابيا</a:t>
                      </a:r>
                      <a:endParaRPr lang="ar-IQ" dirty="0"/>
                    </a:p>
                  </a:txBody>
                  <a:tcPr/>
                </a:tc>
                <a:tc>
                  <a:txBody>
                    <a:bodyPr/>
                    <a:lstStyle/>
                    <a:p>
                      <a:pPr rtl="1"/>
                      <a:r>
                        <a:rPr lang="ar-IQ" dirty="0" smtClean="0"/>
                        <a:t>هي عبارة عن تلقي</a:t>
                      </a:r>
                      <a:r>
                        <a:rPr lang="ar-IQ" baseline="0" dirty="0" smtClean="0"/>
                        <a:t> الفرد لشيء محبب  لقاء قيامه بخدمة  او انجاز معين </a:t>
                      </a:r>
                    </a:p>
                    <a:p>
                      <a:pPr rtl="1"/>
                      <a:endParaRPr lang="ar-IQ" baseline="0" dirty="0" smtClean="0"/>
                    </a:p>
                    <a:p>
                      <a:pPr rtl="1"/>
                      <a:r>
                        <a:rPr lang="ar-IQ" baseline="0" dirty="0" smtClean="0"/>
                        <a:t>ومهما بلغت قيمة المكافاة الا انها ليست بالضورة مؤثرة في زيادة حدوث السلوك  </a:t>
                      </a:r>
                      <a:endParaRPr lang="ar-IQ" dirty="0"/>
                    </a:p>
                  </a:txBody>
                  <a:tcPr/>
                </a:tc>
              </a:tr>
            </a:tbl>
          </a:graphicData>
        </a:graphic>
      </p:graphicFrame>
    </p:spTree>
    <p:extLst>
      <p:ext uri="{BB962C8B-B14F-4D97-AF65-F5344CB8AC3E}">
        <p14:creationId xmlns:p14="http://schemas.microsoft.com/office/powerpoint/2010/main" val="18824282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جداول التعزيز التي تعتمد على عدد معين من الاستجابات (جداول النسبة)</a:t>
            </a:r>
            <a:br>
              <a:rPr lang="ar-IQ" dirty="0"/>
            </a:b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تعتمد هذه الجداول على تعزيز السلوك بعد عدد معين من الاستجابات </a:t>
            </a:r>
          </a:p>
          <a:p>
            <a:r>
              <a:rPr lang="ar-IQ" dirty="0" smtClean="0"/>
              <a:t>مثال</a:t>
            </a:r>
          </a:p>
          <a:p>
            <a:r>
              <a:rPr lang="ar-IQ" dirty="0" smtClean="0"/>
              <a:t>تعزيز الطالب بعد كل استجابة صحيحة </a:t>
            </a:r>
          </a:p>
          <a:p>
            <a:r>
              <a:rPr lang="ar-IQ" dirty="0" smtClean="0"/>
              <a:t>وهناك نوعين من هذه الجداول </a:t>
            </a:r>
          </a:p>
          <a:p>
            <a:r>
              <a:rPr lang="ar-IQ" dirty="0" smtClean="0"/>
              <a:t>1. جداول النسبة الثابتة: يعزز الفرد بعد حدوث عدد ثابت من الاستجابات</a:t>
            </a:r>
          </a:p>
          <a:p>
            <a:r>
              <a:rPr lang="ar-IQ" dirty="0" smtClean="0"/>
              <a:t>2.</a:t>
            </a:r>
            <a:r>
              <a:rPr lang="ar-IQ" dirty="0"/>
              <a:t> جداول النسبة </a:t>
            </a:r>
            <a:r>
              <a:rPr lang="ar-IQ" dirty="0" smtClean="0"/>
              <a:t>المتغيرة: يعزز </a:t>
            </a:r>
            <a:r>
              <a:rPr lang="ar-IQ" dirty="0"/>
              <a:t>الفرد بعد حدوث عدد </a:t>
            </a:r>
            <a:r>
              <a:rPr lang="ar-IQ" dirty="0" smtClean="0"/>
              <a:t>غير </a:t>
            </a:r>
            <a:r>
              <a:rPr lang="ar-IQ" dirty="0"/>
              <a:t>من الاستجابات</a:t>
            </a:r>
          </a:p>
          <a:p>
            <a:endParaRPr lang="ar-IQ" dirty="0"/>
          </a:p>
          <a:p>
            <a:endParaRPr lang="ar-IQ" dirty="0"/>
          </a:p>
        </p:txBody>
      </p:sp>
    </p:spTree>
    <p:extLst>
      <p:ext uri="{BB962C8B-B14F-4D97-AF65-F5344CB8AC3E}">
        <p14:creationId xmlns:p14="http://schemas.microsoft.com/office/powerpoint/2010/main" val="560534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جداول التعزيز التي تعتمد على مرور فترة معينة بعد حدوث السلوك  (جداول الفترة)</a:t>
            </a:r>
            <a:br>
              <a:rPr lang="ar-IQ" dirty="0"/>
            </a:br>
            <a:endParaRPr lang="ar-IQ" dirty="0"/>
          </a:p>
        </p:txBody>
      </p:sp>
      <p:sp>
        <p:nvSpPr>
          <p:cNvPr id="3" name="عنصر نائب للمحتوى 2"/>
          <p:cNvSpPr>
            <a:spLocks noGrp="1"/>
          </p:cNvSpPr>
          <p:nvPr>
            <p:ph idx="1"/>
          </p:nvPr>
        </p:nvSpPr>
        <p:spPr/>
        <p:txBody>
          <a:bodyPr/>
          <a:lstStyle/>
          <a:p>
            <a:r>
              <a:rPr lang="ar-IQ" dirty="0"/>
              <a:t>جداول </a:t>
            </a:r>
            <a:r>
              <a:rPr lang="ar-IQ" dirty="0" smtClean="0"/>
              <a:t>الفترة </a:t>
            </a:r>
            <a:r>
              <a:rPr lang="ar-IQ" dirty="0"/>
              <a:t>الثابتة: يعزز الفرد بعد حدوث عدد ثابت من </a:t>
            </a:r>
            <a:r>
              <a:rPr lang="ar-IQ" dirty="0" err="1" smtClean="0"/>
              <a:t>الاستجاباتفترة</a:t>
            </a:r>
            <a:r>
              <a:rPr lang="ar-IQ" dirty="0" smtClean="0"/>
              <a:t> زمنية ثابتة</a:t>
            </a:r>
            <a:endParaRPr lang="ar-IQ" dirty="0"/>
          </a:p>
          <a:p>
            <a:r>
              <a:rPr lang="ar-IQ" dirty="0"/>
              <a:t>2. جداول </a:t>
            </a:r>
            <a:r>
              <a:rPr lang="ar-IQ" dirty="0" err="1" smtClean="0"/>
              <a:t>الفترةالمتغيرة</a:t>
            </a:r>
            <a:r>
              <a:rPr lang="ar-IQ" dirty="0"/>
              <a:t>: يعزز الفرد بعد </a:t>
            </a:r>
            <a:r>
              <a:rPr lang="ar-IQ" dirty="0" smtClean="0"/>
              <a:t>مرور فترة زمنية متغيرة</a:t>
            </a:r>
            <a:endParaRPr lang="ar-IQ" dirty="0"/>
          </a:p>
          <a:p>
            <a:endParaRPr lang="ar-IQ" dirty="0"/>
          </a:p>
        </p:txBody>
      </p:sp>
    </p:spTree>
    <p:extLst>
      <p:ext uri="{BB962C8B-B14F-4D97-AF65-F5344CB8AC3E}">
        <p14:creationId xmlns:p14="http://schemas.microsoft.com/office/powerpoint/2010/main" val="3917285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19256" cy="5865515"/>
          </a:xfrm>
        </p:spPr>
        <p:txBody>
          <a:bodyPr>
            <a:normAutofit lnSpcReduction="10000"/>
          </a:bodyPr>
          <a:lstStyle/>
          <a:p>
            <a:r>
              <a:rPr lang="ar-IQ" dirty="0" smtClean="0">
                <a:solidFill>
                  <a:srgbClr val="FF0000"/>
                </a:solidFill>
              </a:rPr>
              <a:t>هناك من يصنف التعزيز بناء على اسس التعلم </a:t>
            </a:r>
            <a:r>
              <a:rPr lang="ar-IQ" dirty="0" smtClean="0"/>
              <a:t>،</a:t>
            </a:r>
          </a:p>
          <a:p>
            <a:r>
              <a:rPr lang="ar-IQ" dirty="0" smtClean="0"/>
              <a:t> فهناك معززات شرطية وغير شرطية، وهذا ما اصطلح على تسميته  بالمعززات الاولية (غير الشرطية) والثانوية (الشرطية</a:t>
            </a:r>
            <a:r>
              <a:rPr lang="ar-IQ" dirty="0"/>
              <a:t>)</a:t>
            </a:r>
          </a:p>
          <a:p>
            <a:r>
              <a:rPr lang="ar-IQ" dirty="0" smtClean="0"/>
              <a:t>فالمعززات الاولية هي التي لا تتطلب خبرة من قبل الفرد لتؤثر على سلوكه كالماء والغذاء ،</a:t>
            </a:r>
          </a:p>
          <a:p>
            <a:r>
              <a:rPr lang="ar-IQ" dirty="0" smtClean="0"/>
              <a:t> لذلك فهي قد لا تكون قادرة على </a:t>
            </a:r>
            <a:r>
              <a:rPr lang="ar-IQ" dirty="0" err="1" smtClean="0"/>
              <a:t>التاثير</a:t>
            </a:r>
            <a:r>
              <a:rPr lang="ar-IQ" dirty="0" smtClean="0"/>
              <a:t>  في سلوك الفرد وتعزيزه بشكل دائم </a:t>
            </a:r>
          </a:p>
          <a:p>
            <a:r>
              <a:rPr lang="ar-IQ" dirty="0" smtClean="0"/>
              <a:t>فتقديم الطعام للفرد وهو في حالة الشبع  </a:t>
            </a:r>
            <a:r>
              <a:rPr lang="ar-IQ" dirty="0" err="1" smtClean="0"/>
              <a:t>لايخدم</a:t>
            </a:r>
            <a:r>
              <a:rPr lang="ar-IQ" dirty="0" smtClean="0"/>
              <a:t> في </a:t>
            </a:r>
            <a:r>
              <a:rPr lang="ar-IQ" dirty="0" err="1" smtClean="0"/>
              <a:t>التاثير</a:t>
            </a:r>
            <a:r>
              <a:rPr lang="ar-IQ" dirty="0" smtClean="0"/>
              <a:t> في سلوك الفرد</a:t>
            </a:r>
          </a:p>
          <a:p>
            <a:r>
              <a:rPr lang="ar-IQ" dirty="0" smtClean="0"/>
              <a:t>فالمعزز الاولي تتحكم فيه ظروف الحرمان والاشباع</a:t>
            </a:r>
            <a:endParaRPr lang="ar-IQ" dirty="0"/>
          </a:p>
        </p:txBody>
      </p:sp>
    </p:spTree>
    <p:extLst>
      <p:ext uri="{BB962C8B-B14F-4D97-AF65-F5344CB8AC3E}">
        <p14:creationId xmlns:p14="http://schemas.microsoft.com/office/powerpoint/2010/main" val="1901833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r>
              <a:rPr lang="ar-IQ" dirty="0" smtClean="0"/>
              <a:t>اما التعزيز الثانوي فهو تللك المثيرات التي تلحق بالسلوك وتحتاج الى خبرة للتعلم لاكتساب صفة التعزيز</a:t>
            </a:r>
          </a:p>
          <a:p>
            <a:r>
              <a:rPr lang="ar-IQ" dirty="0" smtClean="0"/>
              <a:t> فالمال او العلامات بطبيعتها </a:t>
            </a:r>
            <a:r>
              <a:rPr lang="ar-IQ" dirty="0"/>
              <a:t>قد </a:t>
            </a:r>
            <a:r>
              <a:rPr lang="ar-IQ" dirty="0" err="1"/>
              <a:t>لاتؤثر</a:t>
            </a:r>
            <a:r>
              <a:rPr lang="ar-IQ" dirty="0"/>
              <a:t> على السلوك</a:t>
            </a:r>
          </a:p>
          <a:p>
            <a:r>
              <a:rPr lang="ar-IQ" dirty="0" smtClean="0"/>
              <a:t>الا ان خبرات التعلم الشرطي تعمل على تغيير صفة تللك المثيرات من مثيرات محايدة الى مثيرات معززة له</a:t>
            </a:r>
          </a:p>
          <a:p>
            <a:r>
              <a:rPr lang="ar-IQ" dirty="0" smtClean="0"/>
              <a:t>فالجوائز والدرجات الدراسية والنقود تصبح مثيرات معززة من خلال التعلم</a:t>
            </a:r>
          </a:p>
          <a:p>
            <a:r>
              <a:rPr lang="ar-IQ" dirty="0" smtClean="0"/>
              <a:t>فعلى العكس من المعززات الاولية نجد ان المعززات الثانوية لا تقوم بعمل التعزيز بشكل الي، حيث ان خبرات التعلم الشرطي قد تلعب دورا في اظهار المعززات الثانوية</a:t>
            </a:r>
            <a:endParaRPr lang="ar-IQ" dirty="0"/>
          </a:p>
        </p:txBody>
      </p:sp>
    </p:spTree>
    <p:extLst>
      <p:ext uri="{BB962C8B-B14F-4D97-AF65-F5344CB8AC3E}">
        <p14:creationId xmlns:p14="http://schemas.microsoft.com/office/powerpoint/2010/main" val="14720294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المعززات المعممة الشرطية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بعض المعززات  </a:t>
            </a:r>
            <a:r>
              <a:rPr lang="ar-IQ" b="1" dirty="0" smtClean="0">
                <a:solidFill>
                  <a:srgbClr val="FF0000"/>
                </a:solidFill>
              </a:rPr>
              <a:t>الثانوية (الشرطية) </a:t>
            </a:r>
            <a:r>
              <a:rPr lang="ar-IQ" dirty="0" smtClean="0"/>
              <a:t>اقترنت مع العديد من المعززات، وهذا ما اطلق عليه </a:t>
            </a:r>
            <a:r>
              <a:rPr lang="ar-IQ" dirty="0" smtClean="0">
                <a:solidFill>
                  <a:srgbClr val="FF0000"/>
                </a:solidFill>
              </a:rPr>
              <a:t>المعززات المعممة الشرطية</a:t>
            </a:r>
          </a:p>
          <a:p>
            <a:pPr marL="0" indent="0">
              <a:buNone/>
            </a:pPr>
            <a:r>
              <a:rPr lang="ar-IQ" dirty="0" smtClean="0"/>
              <a:t>يتميز هذا النوع من المعززات </a:t>
            </a:r>
            <a:r>
              <a:rPr lang="ar-IQ" dirty="0" smtClean="0">
                <a:solidFill>
                  <a:srgbClr val="FF0000"/>
                </a:solidFill>
              </a:rPr>
              <a:t>بالقدرة على تعزيز  العديد من انماط السلوك المختلفة </a:t>
            </a:r>
            <a:r>
              <a:rPr lang="ar-IQ" dirty="0" smtClean="0"/>
              <a:t> وذلك لقابلية اقرانها مع العديد من الاحداث المختلفة </a:t>
            </a:r>
          </a:p>
          <a:p>
            <a:pPr marL="0" indent="0">
              <a:buNone/>
            </a:pPr>
            <a:r>
              <a:rPr lang="ar-IQ" u="sng" dirty="0" smtClean="0"/>
              <a:t>امثلة:  </a:t>
            </a:r>
          </a:p>
          <a:p>
            <a:pPr marL="514350" indent="-514350">
              <a:buFont typeface="+mj-lt"/>
              <a:buAutoNum type="arabicPeriod"/>
            </a:pPr>
            <a:r>
              <a:rPr lang="ar-IQ" dirty="0" smtClean="0">
                <a:solidFill>
                  <a:srgbClr val="FF0000"/>
                </a:solidFill>
                <a:effectLst>
                  <a:outerShdw blurRad="38100" dist="38100" dir="2700000" algn="tl">
                    <a:srgbClr val="000000">
                      <a:alpha val="43137"/>
                    </a:srgbClr>
                  </a:outerShdw>
                </a:effectLst>
              </a:rPr>
              <a:t>يعد المال </a:t>
            </a:r>
            <a:r>
              <a:rPr lang="ar-IQ" dirty="0" smtClean="0"/>
              <a:t>مثالا  واضحا على المعززات الشرطية المعممة </a:t>
            </a:r>
          </a:p>
          <a:p>
            <a:pPr marL="0" indent="0">
              <a:buNone/>
            </a:pPr>
            <a:r>
              <a:rPr lang="ar-IQ" dirty="0" smtClean="0"/>
              <a:t>فهو بطبيعته معززا ثانويا او شرطيا بسبب اكتسابه لقيمته التعزيزية من خلال خبرات التعلم</a:t>
            </a:r>
          </a:p>
          <a:p>
            <a:pPr marL="0" indent="0">
              <a:buNone/>
            </a:pPr>
            <a:r>
              <a:rPr lang="ar-IQ" dirty="0" smtClean="0">
                <a:solidFill>
                  <a:srgbClr val="FF0000"/>
                </a:solidFill>
              </a:rPr>
              <a:t>2.الانتباه </a:t>
            </a:r>
            <a:r>
              <a:rPr lang="ar-IQ" dirty="0" smtClean="0"/>
              <a:t>والاستحسان  ايضا معززات شرطية معممة ولك لحاجتها لخبرات التعلم وقدرتها على الارتباط  بالعديد </a:t>
            </a:r>
            <a:r>
              <a:rPr lang="ar-IQ" dirty="0"/>
              <a:t>من الاحداث </a:t>
            </a:r>
            <a:r>
              <a:rPr lang="ar-IQ" dirty="0" smtClean="0"/>
              <a:t>المختلفة</a:t>
            </a:r>
            <a:endParaRPr lang="ar-IQ" dirty="0" smtClean="0">
              <a:solidFill>
                <a:srgbClr val="FF0000"/>
              </a:solidFill>
            </a:endParaRPr>
          </a:p>
          <a:p>
            <a:pPr marL="0" indent="0">
              <a:buNone/>
            </a:pPr>
            <a:r>
              <a:rPr lang="ar-IQ" dirty="0" smtClean="0"/>
              <a:t>فالانتباه من قبل </a:t>
            </a:r>
            <a:r>
              <a:rPr lang="ar-IQ" dirty="0" err="1" smtClean="0"/>
              <a:t>احدهمقد</a:t>
            </a:r>
            <a:r>
              <a:rPr lang="ar-IQ" dirty="0" smtClean="0"/>
              <a:t> يلحقه المكافاة او الابتسامة او الحصول على جوائز مادية مثل الطعام</a:t>
            </a:r>
            <a:endParaRPr lang="ar-IQ" dirty="0"/>
          </a:p>
        </p:txBody>
      </p:sp>
    </p:spTree>
    <p:extLst>
      <p:ext uri="{BB962C8B-B14F-4D97-AF65-F5344CB8AC3E}">
        <p14:creationId xmlns:p14="http://schemas.microsoft.com/office/powerpoint/2010/main" val="175701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المعززات الرمزية</a:t>
            </a:r>
            <a:endParaRPr lang="ar-IQ" dirty="0"/>
          </a:p>
        </p:txBody>
      </p:sp>
      <p:sp>
        <p:nvSpPr>
          <p:cNvPr id="3" name="عنصر نائب للمحتوى 2"/>
          <p:cNvSpPr>
            <a:spLocks noGrp="1"/>
          </p:cNvSpPr>
          <p:nvPr>
            <p:ph idx="1"/>
          </p:nvPr>
        </p:nvSpPr>
        <p:spPr>
          <a:xfrm>
            <a:off x="457200" y="1600200"/>
            <a:ext cx="8229600" cy="5069160"/>
          </a:xfrm>
        </p:spPr>
        <p:txBody>
          <a:bodyPr>
            <a:normAutofit fontScale="85000" lnSpcReduction="10000"/>
          </a:bodyPr>
          <a:lstStyle/>
          <a:p>
            <a:r>
              <a:rPr lang="ar-IQ" dirty="0" smtClean="0"/>
              <a:t>تستخدم المعززات الرمزية  </a:t>
            </a:r>
            <a:r>
              <a:rPr lang="en-US" dirty="0" smtClean="0"/>
              <a:t>(Token)</a:t>
            </a:r>
            <a:r>
              <a:rPr lang="ar-IQ" dirty="0" smtClean="0"/>
              <a:t> بكثرة في برامج تعديل السلوك .</a:t>
            </a:r>
          </a:p>
          <a:p>
            <a:r>
              <a:rPr lang="ar-IQ" dirty="0" smtClean="0"/>
              <a:t>وقد </a:t>
            </a:r>
            <a:r>
              <a:rPr lang="ar-IQ" dirty="0" err="1" smtClean="0"/>
              <a:t>تاخذ</a:t>
            </a:r>
            <a:r>
              <a:rPr lang="ar-IQ" dirty="0" smtClean="0"/>
              <a:t> شكل الفيش او الرموز او التذاكر او النقاط او النجوم</a:t>
            </a:r>
          </a:p>
          <a:p>
            <a:r>
              <a:rPr lang="ar-IQ" dirty="0" smtClean="0"/>
              <a:t>تكون صفة هذه الرموز معززات شرطية معممة وذلك لقابلية استبدالها  </a:t>
            </a:r>
            <a:r>
              <a:rPr lang="ar-IQ" dirty="0" err="1" smtClean="0"/>
              <a:t>باحداث</a:t>
            </a:r>
            <a:r>
              <a:rPr lang="ar-IQ" dirty="0" smtClean="0"/>
              <a:t> او معززات  اخرى</a:t>
            </a:r>
          </a:p>
          <a:p>
            <a:r>
              <a:rPr lang="ar-IQ" u="sng" dirty="0" smtClean="0">
                <a:solidFill>
                  <a:srgbClr val="FF0000"/>
                </a:solidFill>
              </a:rPr>
              <a:t>مثال </a:t>
            </a:r>
          </a:p>
          <a:p>
            <a:r>
              <a:rPr lang="ar-IQ" dirty="0" smtClean="0"/>
              <a:t>يتلقى المرضى النفسيون في المستشفيات المعززات الرمزية لقاء المشاركة في النشاطات الاجتماعية العلاجية، ويتم استبدال الرموز بالعديد من المعززات مثل السجائر او الاطعمة او مشاهدة التلفاز</a:t>
            </a:r>
          </a:p>
          <a:p>
            <a:r>
              <a:rPr lang="ar-IQ" dirty="0" smtClean="0"/>
              <a:t>فالقيمة الفعلية للمعزز الرمزي ترتبط بتلك الانشطة المعززة التي يمكن استبدالها به</a:t>
            </a:r>
          </a:p>
          <a:p>
            <a:r>
              <a:rPr lang="ar-IQ" dirty="0" smtClean="0"/>
              <a:t>ان المعززات التي يتم استبدالها  بالمعززات الرمزية تسمى المعززات المساندة</a:t>
            </a:r>
            <a:endParaRPr lang="ar-IQ" dirty="0"/>
          </a:p>
        </p:txBody>
      </p:sp>
    </p:spTree>
    <p:extLst>
      <p:ext uri="{BB962C8B-B14F-4D97-AF65-F5344CB8AC3E}">
        <p14:creationId xmlns:p14="http://schemas.microsoft.com/office/powerpoint/2010/main" val="3577511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ان المعززات الرمزية المعممة  مثل المال والمعززات الرمزية لها  </a:t>
            </a:r>
            <a:r>
              <a:rPr lang="ar-IQ" dirty="0" err="1" smtClean="0"/>
              <a:t>تاثير</a:t>
            </a:r>
            <a:r>
              <a:rPr lang="ar-IQ" dirty="0" smtClean="0"/>
              <a:t> وسيطرة على </a:t>
            </a:r>
            <a:r>
              <a:rPr lang="ar-IQ" dirty="0" err="1" smtClean="0"/>
              <a:t>السلوكمقارنة</a:t>
            </a:r>
            <a:r>
              <a:rPr lang="ar-IQ" dirty="0" smtClean="0"/>
              <a:t> مع اي معزز فردي وذلك لتمتعها بميزة الاستبدال</a:t>
            </a:r>
          </a:p>
        </p:txBody>
      </p:sp>
    </p:spTree>
    <p:extLst>
      <p:ext uri="{BB962C8B-B14F-4D97-AF65-F5344CB8AC3E}">
        <p14:creationId xmlns:p14="http://schemas.microsoft.com/office/powerpoint/2010/main" val="1541274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r>
              <a:rPr lang="ar-IQ" dirty="0"/>
              <a:t>من المهم ملاحظة ان المعززات </a:t>
            </a:r>
            <a:r>
              <a:rPr lang="ar-IQ" dirty="0" err="1"/>
              <a:t>لاتكون</a:t>
            </a:r>
            <a:r>
              <a:rPr lang="ar-IQ" dirty="0"/>
              <a:t> بصورة معززات لاحقة للسلوك فقط وانما تتعدى ذلك الى قدرة بعض الاستجابات ان تكون معززة لاستجابات اخرى</a:t>
            </a:r>
          </a:p>
          <a:p>
            <a:r>
              <a:rPr lang="ar-IQ" dirty="0" smtClean="0"/>
              <a:t>فلاستجابات ذات الاحتمالية العالية بالحدوث قد تعمل معززا لتلك الاستجابات الاقل احتمالية بالحدوث من خلال الربط بين حوث الاستجابات عالية الحدوث  مع تللك ذات احتمالية الحدوث الضعيفة</a:t>
            </a:r>
          </a:p>
          <a:p>
            <a:r>
              <a:rPr lang="ar-IQ" dirty="0" smtClean="0"/>
              <a:t>الامر الذي سيؤدي الى زيادة احتمالات حدوث </a:t>
            </a:r>
            <a:r>
              <a:rPr lang="ar-IQ" dirty="0" err="1" smtClean="0"/>
              <a:t>السلوكاو</a:t>
            </a:r>
            <a:r>
              <a:rPr lang="ar-IQ" dirty="0" smtClean="0"/>
              <a:t> الاستجابة الاقل احتمالية الحدوث</a:t>
            </a:r>
          </a:p>
          <a:p>
            <a:r>
              <a:rPr lang="ar-IQ" dirty="0" smtClean="0"/>
              <a:t>وهذا ما اصطلح على </a:t>
            </a:r>
            <a:r>
              <a:rPr lang="ar-IQ" dirty="0" smtClean="0">
                <a:solidFill>
                  <a:srgbClr val="FF0000"/>
                </a:solidFill>
              </a:rPr>
              <a:t>تسميته  باسم  مبدأ بريماك    </a:t>
            </a:r>
            <a:endParaRPr lang="ar-IQ" dirty="0">
              <a:solidFill>
                <a:srgbClr val="FF0000"/>
              </a:solidFill>
            </a:endParaRPr>
          </a:p>
        </p:txBody>
      </p:sp>
    </p:spTree>
    <p:extLst>
      <p:ext uri="{BB962C8B-B14F-4D97-AF65-F5344CB8AC3E}">
        <p14:creationId xmlns:p14="http://schemas.microsoft.com/office/powerpoint/2010/main" val="3618218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19256" cy="5649491"/>
          </a:xfrm>
        </p:spPr>
        <p:txBody>
          <a:bodyPr>
            <a:normAutofit lnSpcReduction="10000"/>
          </a:bodyPr>
          <a:lstStyle/>
          <a:p>
            <a:r>
              <a:rPr lang="ar-IQ" dirty="0" smtClean="0"/>
              <a:t>من المهم الاشارة الى ان صاحب هذا المبدأ اشار الى احتمالية حدوث السلوك وليس الى تكراره</a:t>
            </a:r>
          </a:p>
          <a:p>
            <a:r>
              <a:rPr lang="ar-IQ" dirty="0" smtClean="0"/>
              <a:t>حيث ان </a:t>
            </a:r>
            <a:r>
              <a:rPr lang="ar-IQ" dirty="0"/>
              <a:t>احتمالية حدوث </a:t>
            </a:r>
            <a:r>
              <a:rPr lang="ar-IQ" dirty="0" smtClean="0"/>
              <a:t>السلوك يمكن ان تقاس ضمن المواقف الخالية نسبيا من العوامل المؤثرة </a:t>
            </a:r>
          </a:p>
          <a:p>
            <a:r>
              <a:rPr lang="ar-IQ" dirty="0" smtClean="0">
                <a:solidFill>
                  <a:srgbClr val="FF0000"/>
                </a:solidFill>
              </a:rPr>
              <a:t>مثال</a:t>
            </a:r>
          </a:p>
          <a:p>
            <a:r>
              <a:rPr lang="ar-IQ" dirty="0" smtClean="0"/>
              <a:t>اذا اراد شخصا شراء طعام معين دون وجود </a:t>
            </a:r>
            <a:r>
              <a:rPr lang="ar-IQ" dirty="0" err="1" smtClean="0"/>
              <a:t>تاثير</a:t>
            </a:r>
            <a:r>
              <a:rPr lang="ar-IQ" dirty="0" smtClean="0"/>
              <a:t> على قراره من عوامل مختلفة مثل مدى امتلاكه للنقود او </a:t>
            </a:r>
            <a:r>
              <a:rPr lang="ar-IQ" dirty="0" err="1" smtClean="0"/>
              <a:t>تاثير</a:t>
            </a:r>
            <a:r>
              <a:rPr lang="ar-IQ" dirty="0" smtClean="0"/>
              <a:t> الاصدقاء فان هذا السلوك يكون بعيدا عن تدخل العوامل الدخيلة او المؤثرة</a:t>
            </a:r>
          </a:p>
          <a:p>
            <a:r>
              <a:rPr lang="ar-IQ" dirty="0" smtClean="0"/>
              <a:t>فالعديد من انماط سلوكنا قد تحدث دون وجود رغبة لدينا في عملها مثل دفع الضرائب او تنظيف المنزل</a:t>
            </a:r>
            <a:endParaRPr lang="ar-IQ" dirty="0"/>
          </a:p>
        </p:txBody>
      </p:sp>
    </p:spTree>
    <p:extLst>
      <p:ext uri="{BB962C8B-B14F-4D97-AF65-F5344CB8AC3E}">
        <p14:creationId xmlns:p14="http://schemas.microsoft.com/office/powerpoint/2010/main" val="3901978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TotalTime>
  <Words>1333</Words>
  <Application>Microsoft Office PowerPoint</Application>
  <PresentationFormat>عرض على الشاشة (3:4)‏</PresentationFormat>
  <Paragraphs>115</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سمة Office</vt:lpstr>
      <vt:lpstr>التعزيز واجراءاته </vt:lpstr>
      <vt:lpstr>عرض تقديمي في PowerPoint</vt:lpstr>
      <vt:lpstr>عرض تقديمي في PowerPoint</vt:lpstr>
      <vt:lpstr>عرض تقديمي في PowerPoint</vt:lpstr>
      <vt:lpstr>المعززات المعممة الشرطية</vt:lpstr>
      <vt:lpstr>المعززات الرمزية</vt:lpstr>
      <vt:lpstr>عرض تقديمي في PowerPoint</vt:lpstr>
      <vt:lpstr>عرض تقديمي في PowerPoint</vt:lpstr>
      <vt:lpstr>عرض تقديمي في PowerPoint</vt:lpstr>
      <vt:lpstr>مبدأ بريماك</vt:lpstr>
      <vt:lpstr>شروط استخدام مبدأ بريماك</vt:lpstr>
      <vt:lpstr>المثيرات التمييزية المعززة</vt:lpstr>
      <vt:lpstr>التعزيز السلبي</vt:lpstr>
      <vt:lpstr>المعزز الاولي والثانوي السلبي</vt:lpstr>
      <vt:lpstr>هناك تصنيف اخر للمعززات وكالاتي</vt:lpstr>
      <vt:lpstr>عرض تقديمي في PowerPoint</vt:lpstr>
      <vt:lpstr>المتغيرات المؤثرة على فعالية التعزيز</vt:lpstr>
      <vt:lpstr>جداول التعزيز</vt:lpstr>
      <vt:lpstr>يمكن تصنيف جداول التعزيز اعتمادا على العديد من المتغيرات الا ان اكثرها استخداما هي: </vt:lpstr>
      <vt:lpstr>جداول التعزيز التي تعتمد على عدد معين من الاستجابات (جداول النسبة) </vt:lpstr>
      <vt:lpstr>جداول التعزيز التي تعتمد على مرور فترة معينة بعد حدوث السلوك  (جداول الفترة)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التعزيز واجراءاته</dc:title>
  <dc:creator>1</dc:creator>
  <cp:lastModifiedBy>1</cp:lastModifiedBy>
  <cp:revision>22</cp:revision>
  <dcterms:created xsi:type="dcterms:W3CDTF">2017-10-30T16:38:31Z</dcterms:created>
  <dcterms:modified xsi:type="dcterms:W3CDTF">2017-10-31T06:47:23Z</dcterms:modified>
</cp:coreProperties>
</file>